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806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solidFill>
            <a:srgbClr val="0F2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-19660" y="1561296"/>
            <a:ext cx="12191695" cy="41148"/>
          </a:xfrm>
          <a:prstGeom prst="rect">
            <a:avLst/>
          </a:prstGeom>
          <a:solidFill>
            <a:srgbClr val="00B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86385" y="73863"/>
            <a:ext cx="10369295" cy="14157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23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CMR COLLEGE OF ENGINEERING &amp; TECHNOLOGY</a:t>
            </a:r>
            <a:br>
              <a:rPr lang="en-US" sz="23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3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(UGC Autonomous)</a:t>
            </a:r>
            <a:br>
              <a:rPr lang="en-IN" sz="2300" b="1" i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2300" b="1" i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CMR HACKFEST </a:t>
            </a:r>
            <a:r>
              <a:rPr lang="en-IN" sz="2300" b="1" i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sz="2300" b="1" i="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.0</a:t>
            </a:r>
            <a:endParaRPr lang="en-IN" sz="2300" b="1" i="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IN" sz="23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08th &amp; 09th January 2027</a:t>
            </a:r>
            <a:endParaRPr sz="2300" b="1" i="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8912" y="6519672"/>
            <a:ext cx="813816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750" b="1" i="0" dirty="0">
                <a:solidFill>
                  <a:srgbClr val="5E6D80"/>
                </a:solidFill>
                <a:latin typeface="Aptos"/>
              </a:rPr>
              <a:t>CMR HACKFEST </a:t>
            </a:r>
            <a:r>
              <a:rPr lang="en-IN" sz="750" b="1" i="0" dirty="0">
                <a:solidFill>
                  <a:srgbClr val="5E6D80"/>
                </a:solidFill>
                <a:latin typeface="Aptos"/>
              </a:rPr>
              <a:t>4</a:t>
            </a:r>
            <a:r>
              <a:rPr sz="750" b="1" i="0" dirty="0">
                <a:solidFill>
                  <a:srgbClr val="5E6D80"/>
                </a:solidFill>
                <a:latin typeface="Aptos"/>
              </a:rPr>
              <a:t>.0  •  </a:t>
            </a:r>
            <a:r>
              <a:rPr lang="en-IN" sz="750" b="1" dirty="0">
                <a:solidFill>
                  <a:srgbClr val="5E6D80"/>
                </a:solidFill>
                <a:latin typeface="Aptos"/>
              </a:rPr>
              <a:t>I</a:t>
            </a:r>
            <a:r>
              <a:rPr lang="en-IN" sz="750" b="1" i="0" dirty="0">
                <a:solidFill>
                  <a:srgbClr val="5E6D80"/>
                </a:solidFill>
                <a:latin typeface="Aptos"/>
              </a:rPr>
              <a:t>DEA</a:t>
            </a:r>
            <a:r>
              <a:rPr sz="750" b="1" i="0" dirty="0">
                <a:solidFill>
                  <a:srgbClr val="5E6D80"/>
                </a:solidFill>
                <a:latin typeface="Aptos"/>
              </a:rPr>
              <a:t> </a:t>
            </a:r>
            <a:r>
              <a:rPr lang="en-IN" sz="750" b="1" i="0" dirty="0">
                <a:solidFill>
                  <a:srgbClr val="5E6D80"/>
                </a:solidFill>
                <a:latin typeface="Aptos"/>
              </a:rPr>
              <a:t>SUBMISSION </a:t>
            </a:r>
            <a:r>
              <a:rPr sz="750" b="1" i="0" dirty="0">
                <a:solidFill>
                  <a:srgbClr val="5E6D80"/>
                </a:solidFill>
                <a:latin typeface="Aptos"/>
              </a:rPr>
              <a:t>TEMPLATE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510528"/>
            <a:ext cx="16459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1" i="0">
                <a:solidFill>
                  <a:srgbClr val="1C5CA0"/>
                </a:solidFill>
                <a:latin typeface="Aptos"/>
              </a:rPr>
              <a:t>SLIDE 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2442" y="3736103"/>
            <a:ext cx="8138160" cy="167634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99728" y="3834226"/>
            <a:ext cx="7398326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 dirty="0">
                <a:solidFill>
                  <a:srgbClr val="1C5CA0"/>
                </a:solidFill>
                <a:latin typeface="Aptos"/>
              </a:rPr>
              <a:t>PROJECT TITLE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1816" y="4075174"/>
            <a:ext cx="7398326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1" dirty="0">
                <a:solidFill>
                  <a:srgbClr val="5E6D80"/>
                </a:solidFill>
                <a:latin typeface="Aptos"/>
              </a:rPr>
              <a:t>Enter the project title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92442" y="1710275"/>
            <a:ext cx="5170735" cy="19065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21816" y="1987742"/>
            <a:ext cx="4700668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 dirty="0">
                <a:solidFill>
                  <a:srgbClr val="1C5CA0"/>
                </a:solidFill>
                <a:latin typeface="Aptos"/>
              </a:rPr>
              <a:t>TEAM NAME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1816" y="2353503"/>
            <a:ext cx="4700668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1" dirty="0">
                <a:solidFill>
                  <a:srgbClr val="5E6D80"/>
                </a:solidFill>
                <a:latin typeface="Aptos"/>
              </a:rPr>
              <a:t>Enter the team name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252932" y="3666810"/>
            <a:ext cx="2191579" cy="16953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394662" y="3783897"/>
            <a:ext cx="4327894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1" i="0" dirty="0">
                <a:solidFill>
                  <a:srgbClr val="1C5CA0"/>
                </a:solidFill>
                <a:latin typeface="Aptos"/>
              </a:rPr>
              <a:t>PROBLEM STATEMENT NO</a:t>
            </a:r>
            <a:r>
              <a:rPr lang="en-IN" sz="1000" b="1" i="0" dirty="0">
                <a:solidFill>
                  <a:srgbClr val="1C5CA0"/>
                </a:solidFill>
                <a:latin typeface="Aptos"/>
              </a:rPr>
              <a:t> (1-45)</a:t>
            </a:r>
            <a:r>
              <a:rPr sz="1000" b="1" i="0" dirty="0">
                <a:solidFill>
                  <a:srgbClr val="1C5CA0"/>
                </a:solidFill>
                <a:latin typeface="Aptos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844311" y="3942539"/>
            <a:ext cx="3200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0" i="1" dirty="0">
                <a:solidFill>
                  <a:srgbClr val="5E6D80"/>
                </a:solidFill>
                <a:latin typeface="Aptos"/>
              </a:rPr>
              <a:t>Enter PS number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226666" y="5529441"/>
            <a:ext cx="9692640" cy="822960"/>
          </a:xfrm>
          <a:prstGeom prst="roundRect">
            <a:avLst/>
          </a:prstGeom>
          <a:solidFill>
            <a:srgbClr val="E6F1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523847" y="5780901"/>
            <a:ext cx="914400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1800" b="1" i="0">
                <a:solidFill>
                  <a:srgbClr val="1C5CA0"/>
                </a:solidFill>
                <a:latin typeface="Aptos"/>
              </a:rPr>
              <a:t>INNOVATE  •  BUILD  •  IMPACT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FD62354-A71C-A185-1976-B10D6B31B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53" y="154975"/>
            <a:ext cx="1330477" cy="133047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0DBDBA2-C248-0C7B-141F-6F452C8573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788" t="34731" r="28203" b="43043"/>
          <a:stretch>
            <a:fillRect/>
          </a:stretch>
        </p:blipFill>
        <p:spPr>
          <a:xfrm>
            <a:off x="10458758" y="362248"/>
            <a:ext cx="1531004" cy="9784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0F2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42415"/>
            <a:ext cx="12191695" cy="41148"/>
          </a:xfrm>
          <a:prstGeom prst="rect">
            <a:avLst/>
          </a:prstGeom>
          <a:solidFill>
            <a:srgbClr val="00B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38912" y="182880"/>
            <a:ext cx="896112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1" i="0">
                <a:solidFill>
                  <a:srgbClr val="FFFFFF"/>
                </a:solidFill>
                <a:latin typeface="Aptos"/>
              </a:rPr>
              <a:t>01  |  Problem Statement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0936"/>
            <a:ext cx="97840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i="0">
                <a:solidFill>
                  <a:srgbClr val="C5DCF3"/>
                </a:solidFill>
                <a:latin typeface="Aptos"/>
              </a:rPr>
              <a:t>Define the challenge clearly before describing the solution.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510528"/>
            <a:ext cx="16459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1" i="0">
                <a:solidFill>
                  <a:srgbClr val="1C5CA0"/>
                </a:solidFill>
                <a:latin typeface="Aptos"/>
              </a:rPr>
              <a:t>SLIDE 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1481328"/>
            <a:ext cx="10972800" cy="19202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594360" y="1481328"/>
            <a:ext cx="68580" cy="1920240"/>
          </a:xfrm>
          <a:prstGeom prst="rect">
            <a:avLst/>
          </a:prstGeom>
          <a:solidFill>
            <a:srgbClr val="00B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1600200"/>
            <a:ext cx="1062532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0F2344"/>
                </a:solidFill>
                <a:latin typeface="Aptos"/>
              </a:rPr>
              <a:t>PROBLEM STATEMENT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1837428"/>
            <a:ext cx="106070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1" dirty="0">
                <a:solidFill>
                  <a:srgbClr val="5E6D80"/>
                </a:solidFill>
                <a:latin typeface="Aptos"/>
              </a:rPr>
              <a:t>Describe the problem, who experiences it, where it occurs, and why it matters.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95528" y="3271926"/>
            <a:ext cx="10607040" cy="10972"/>
          </a:xfrm>
          <a:prstGeom prst="rect">
            <a:avLst/>
          </a:prstGeom>
          <a:solidFill>
            <a:srgbClr val="D0DC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594360" y="3710636"/>
            <a:ext cx="5349240" cy="1508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94360" y="3657600"/>
            <a:ext cx="68580" cy="1508760"/>
          </a:xfrm>
          <a:prstGeom prst="rect">
            <a:avLst/>
          </a:prstGeom>
          <a:solidFill>
            <a:srgbClr val="1C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7240" y="3776472"/>
            <a:ext cx="500176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0F2344"/>
                </a:solidFill>
                <a:latin typeface="Aptos"/>
              </a:rPr>
              <a:t>WHO IS AFFECTED?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39" y="4116304"/>
            <a:ext cx="4983479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1" dirty="0">
                <a:solidFill>
                  <a:srgbClr val="5E6D80"/>
                </a:solidFill>
                <a:latin typeface="Aptos"/>
              </a:rPr>
              <a:t>Identify target users, communities, industries, or stakeholders.</a:t>
            </a:r>
            <a:endParaRPr lang="en-IN" sz="1050" b="0" i="1" dirty="0">
              <a:solidFill>
                <a:srgbClr val="5E6D80"/>
              </a:solidFill>
              <a:latin typeface="Apto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77240" y="5149902"/>
            <a:ext cx="4983479" cy="10972"/>
          </a:xfrm>
          <a:prstGeom prst="rect">
            <a:avLst/>
          </a:prstGeom>
          <a:solidFill>
            <a:srgbClr val="D0DC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6217920" y="3638796"/>
            <a:ext cx="5349240" cy="15087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217920" y="3657600"/>
            <a:ext cx="68580" cy="1508760"/>
          </a:xfrm>
          <a:prstGeom prst="rect">
            <a:avLst/>
          </a:prstGeom>
          <a:solidFill>
            <a:srgbClr val="00B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00800" y="3978952"/>
            <a:ext cx="500176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0F2344"/>
                </a:solidFill>
                <a:latin typeface="Aptos"/>
              </a:rPr>
              <a:t>WHY DOES IT MATTER?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4335567"/>
            <a:ext cx="4983479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1">
                <a:solidFill>
                  <a:srgbClr val="5E6D80"/>
                </a:solidFill>
                <a:latin typeface="Aptos"/>
              </a:rPr>
              <a:t>Explain urgency, scale, consequences, or the opportunity for improvement.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00799" y="5092495"/>
            <a:ext cx="4983479" cy="10972"/>
          </a:xfrm>
          <a:prstGeom prst="rect">
            <a:avLst/>
          </a:prstGeom>
          <a:solidFill>
            <a:srgbClr val="D0DC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2AFA1CE-61D6-5663-190F-4E4BEC63B317}"/>
              </a:ext>
            </a:extLst>
          </p:cNvPr>
          <p:cNvSpPr txBox="1"/>
          <p:nvPr/>
        </p:nvSpPr>
        <p:spPr>
          <a:xfrm>
            <a:off x="438912" y="6519672"/>
            <a:ext cx="813816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750" b="1" i="0" dirty="0">
                <a:solidFill>
                  <a:srgbClr val="5E6D80"/>
                </a:solidFill>
                <a:latin typeface="Aptos"/>
              </a:rPr>
              <a:t>CMR HACKFEST </a:t>
            </a:r>
            <a:r>
              <a:rPr lang="en-IN" sz="750" b="1" i="0" dirty="0">
                <a:solidFill>
                  <a:srgbClr val="5E6D80"/>
                </a:solidFill>
                <a:latin typeface="Aptos"/>
              </a:rPr>
              <a:t>4</a:t>
            </a:r>
            <a:r>
              <a:rPr sz="750" b="1" i="0" dirty="0">
                <a:solidFill>
                  <a:srgbClr val="5E6D80"/>
                </a:solidFill>
                <a:latin typeface="Aptos"/>
              </a:rPr>
              <a:t>.0  • </a:t>
            </a:r>
            <a:r>
              <a:rPr lang="en-IN" sz="750" b="1" dirty="0">
                <a:solidFill>
                  <a:srgbClr val="5E6D80"/>
                </a:solidFill>
                <a:latin typeface="Aptos"/>
              </a:rPr>
              <a:t>IDEA SUBMISSION TEMPLATE</a:t>
            </a:r>
            <a:endParaRPr sz="750" b="1" i="0" dirty="0">
              <a:solidFill>
                <a:srgbClr val="5E6D8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0F2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42415"/>
            <a:ext cx="12191695" cy="41148"/>
          </a:xfrm>
          <a:prstGeom prst="rect">
            <a:avLst/>
          </a:prstGeom>
          <a:solidFill>
            <a:srgbClr val="00B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38912" y="182880"/>
            <a:ext cx="896112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1" i="0">
                <a:solidFill>
                  <a:srgbClr val="FFFFFF"/>
                </a:solidFill>
                <a:latin typeface="Aptos"/>
              </a:rPr>
              <a:t>02  |  Existing Solutions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0936"/>
            <a:ext cx="97840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i="0">
                <a:solidFill>
                  <a:srgbClr val="C5DCF3"/>
                </a:solidFill>
                <a:latin typeface="Aptos"/>
              </a:rPr>
              <a:t>Summarize what is already available or being used.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510528"/>
            <a:ext cx="16459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1" i="0">
                <a:solidFill>
                  <a:srgbClr val="1C5CA0"/>
                </a:solidFill>
                <a:latin typeface="Aptos"/>
              </a:rPr>
              <a:t>SLIDE 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02148" y="2080628"/>
            <a:ext cx="5094800" cy="288851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302147" y="2080628"/>
            <a:ext cx="90979" cy="2888510"/>
          </a:xfrm>
          <a:prstGeom prst="rect">
            <a:avLst/>
          </a:prstGeom>
          <a:solidFill>
            <a:srgbClr val="00B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85028" y="2199500"/>
            <a:ext cx="4633842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0F2344"/>
                </a:solidFill>
                <a:latin typeface="Aptos"/>
              </a:rPr>
              <a:t>SOLUTION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5027" y="2556115"/>
            <a:ext cx="4609581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1">
                <a:solidFill>
                  <a:srgbClr val="5E6D80"/>
                </a:solidFill>
                <a:latin typeface="Aptos"/>
              </a:rPr>
              <a:t>Name and briefly describe a current solution.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9289" y="4806304"/>
            <a:ext cx="4609581" cy="45719"/>
          </a:xfrm>
          <a:prstGeom prst="rect">
            <a:avLst/>
          </a:prstGeom>
          <a:solidFill>
            <a:srgbClr val="D0DC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7199904" y="2046436"/>
            <a:ext cx="4689947" cy="297239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7199904" y="2046436"/>
            <a:ext cx="83749" cy="2972398"/>
          </a:xfrm>
          <a:prstGeom prst="rect">
            <a:avLst/>
          </a:prstGeom>
          <a:solidFill>
            <a:srgbClr val="1C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382785" y="2165308"/>
            <a:ext cx="4265618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0F2344"/>
                </a:solidFill>
                <a:latin typeface="Aptos"/>
              </a:rPr>
              <a:t>SOLUTION 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82784" y="2521922"/>
            <a:ext cx="4243285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1">
                <a:solidFill>
                  <a:srgbClr val="5E6D80"/>
                </a:solidFill>
                <a:latin typeface="Aptos"/>
              </a:rPr>
              <a:t>Name and briefly describe another current solution.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465109" y="4774100"/>
            <a:ext cx="4243285" cy="45719"/>
          </a:xfrm>
          <a:prstGeom prst="rect">
            <a:avLst/>
          </a:prstGeom>
          <a:solidFill>
            <a:srgbClr val="D0DC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35A420B-9466-8076-D0FA-DD68D6FC8739}"/>
              </a:ext>
            </a:extLst>
          </p:cNvPr>
          <p:cNvSpPr txBox="1"/>
          <p:nvPr/>
        </p:nvSpPr>
        <p:spPr>
          <a:xfrm>
            <a:off x="438912" y="6519672"/>
            <a:ext cx="813816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750" b="1" i="0" dirty="0">
                <a:solidFill>
                  <a:srgbClr val="5E6D80"/>
                </a:solidFill>
                <a:latin typeface="Aptos"/>
              </a:rPr>
              <a:t>CMR HACKFEST </a:t>
            </a:r>
            <a:r>
              <a:rPr lang="en-IN" sz="750" b="1" i="0" dirty="0">
                <a:solidFill>
                  <a:srgbClr val="5E6D80"/>
                </a:solidFill>
                <a:latin typeface="Aptos"/>
              </a:rPr>
              <a:t>4</a:t>
            </a:r>
            <a:r>
              <a:rPr sz="750" b="1" i="0" dirty="0">
                <a:solidFill>
                  <a:srgbClr val="5E6D80"/>
                </a:solidFill>
                <a:latin typeface="Aptos"/>
              </a:rPr>
              <a:t>.0  • </a:t>
            </a:r>
            <a:r>
              <a:rPr lang="en-IN" sz="750" b="1" dirty="0">
                <a:solidFill>
                  <a:srgbClr val="5E6D80"/>
                </a:solidFill>
                <a:latin typeface="Aptos"/>
              </a:rPr>
              <a:t>IDEA SUBMISSION TEMPLATE</a:t>
            </a:r>
            <a:endParaRPr sz="750" b="1" i="0" dirty="0">
              <a:solidFill>
                <a:srgbClr val="5E6D8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0F2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42415"/>
            <a:ext cx="12191695" cy="41148"/>
          </a:xfrm>
          <a:prstGeom prst="rect">
            <a:avLst/>
          </a:prstGeom>
          <a:solidFill>
            <a:srgbClr val="00B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38912" y="182880"/>
            <a:ext cx="896112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1" i="0">
                <a:solidFill>
                  <a:srgbClr val="FFFFFF"/>
                </a:solidFill>
                <a:latin typeface="Aptos"/>
              </a:rPr>
              <a:t>03  |  Gaps in Existing Solutions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0936"/>
            <a:ext cx="97840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i="0">
                <a:solidFill>
                  <a:srgbClr val="C5DCF3"/>
                </a:solidFill>
                <a:latin typeface="Aptos"/>
              </a:rPr>
              <a:t>Explain why current approaches do not fully solve the problem.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744200" y="329184"/>
            <a:ext cx="960120" cy="384048"/>
          </a:xfrm>
          <a:prstGeom prst="roundRect">
            <a:avLst/>
          </a:prstGeom>
          <a:solidFill>
            <a:srgbClr val="1C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08208" y="402336"/>
            <a:ext cx="832104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900" b="1" i="0">
                <a:solidFill>
                  <a:srgbClr val="FFFFFF"/>
                </a:solidFill>
                <a:latin typeface="Aptos"/>
              </a:rPr>
              <a:t>04 / 09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510528"/>
            <a:ext cx="16459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1" i="0">
                <a:solidFill>
                  <a:srgbClr val="1C5CA0"/>
                </a:solidFill>
                <a:latin typeface="Aptos"/>
              </a:rPr>
              <a:t>SLIDE 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1600200"/>
            <a:ext cx="5349240" cy="16459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594360" y="1600200"/>
            <a:ext cx="68580" cy="1645920"/>
          </a:xfrm>
          <a:prstGeom prst="rect">
            <a:avLst/>
          </a:prstGeom>
          <a:solidFill>
            <a:srgbClr val="1C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1719072"/>
            <a:ext cx="500176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0F2344"/>
                </a:solidFill>
                <a:latin typeface="Aptos"/>
              </a:rPr>
              <a:t>PERFORMANCE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2075688"/>
            <a:ext cx="4983479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1">
                <a:solidFill>
                  <a:srgbClr val="5E6D80"/>
                </a:solidFill>
                <a:latin typeface="Aptos"/>
              </a:rPr>
              <a:t>Accuracy, speed, reliability, or effectiveness limitations.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1600200"/>
            <a:ext cx="5349240" cy="16459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217920" y="1600200"/>
            <a:ext cx="68580" cy="1645920"/>
          </a:xfrm>
          <a:prstGeom prst="rect">
            <a:avLst/>
          </a:prstGeom>
          <a:solidFill>
            <a:srgbClr val="00B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00800" y="1719072"/>
            <a:ext cx="500176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0F2344"/>
                </a:solidFill>
                <a:latin typeface="Aptos"/>
              </a:rPr>
              <a:t>COST &amp; ACCESS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2075688"/>
            <a:ext cx="4983479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1">
                <a:solidFill>
                  <a:srgbClr val="5E6D80"/>
                </a:solidFill>
                <a:latin typeface="Aptos"/>
              </a:rPr>
              <a:t>Affordability, availability, usability, or infrastructure barriers.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4360" y="3611880"/>
            <a:ext cx="5349240" cy="16459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594360" y="3611880"/>
            <a:ext cx="68580" cy="1645920"/>
          </a:xfrm>
          <a:prstGeom prst="rect">
            <a:avLst/>
          </a:prstGeom>
          <a:solidFill>
            <a:srgbClr val="1C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77240" y="3730752"/>
            <a:ext cx="500176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0F2344"/>
                </a:solidFill>
                <a:latin typeface="Aptos"/>
              </a:rPr>
              <a:t>COVERAGE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" y="4087368"/>
            <a:ext cx="4983479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1">
                <a:solidFill>
                  <a:srgbClr val="5E6D80"/>
                </a:solidFill>
                <a:latin typeface="Aptos"/>
              </a:rPr>
              <a:t>Users, contexts, or cases not adequately supported.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7920" y="3611880"/>
            <a:ext cx="5349240" cy="16459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217920" y="3611880"/>
            <a:ext cx="68580" cy="1645920"/>
          </a:xfrm>
          <a:prstGeom prst="rect">
            <a:avLst/>
          </a:prstGeom>
          <a:solidFill>
            <a:srgbClr val="00B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00800" y="3730752"/>
            <a:ext cx="500176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0F2344"/>
                </a:solidFill>
                <a:latin typeface="Aptos"/>
              </a:rPr>
              <a:t>OTHER UNMET NEEDS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00800" y="4087368"/>
            <a:ext cx="4983479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1">
                <a:solidFill>
                  <a:srgbClr val="5E6D80"/>
                </a:solidFill>
                <a:latin typeface="Aptos"/>
              </a:rPr>
              <a:t>Any additional limitations your project aims to address.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8912" y="6284513"/>
            <a:ext cx="1078992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IN" sz="1000" i="1" dirty="0">
                <a:solidFill>
                  <a:srgbClr val="5E6D80"/>
                </a:solidFill>
                <a:latin typeface="Aptos"/>
              </a:rPr>
              <a:t>Note: </a:t>
            </a:r>
            <a:r>
              <a:rPr sz="1000" b="0" i="1" dirty="0">
                <a:solidFill>
                  <a:srgbClr val="5E6D80"/>
                </a:solidFill>
                <a:latin typeface="Aptos"/>
              </a:rPr>
              <a:t>Support key claims with evidence or references where possible.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394687-682C-B515-15AE-50D73B238CFA}"/>
              </a:ext>
            </a:extLst>
          </p:cNvPr>
          <p:cNvSpPr txBox="1"/>
          <p:nvPr/>
        </p:nvSpPr>
        <p:spPr>
          <a:xfrm>
            <a:off x="438912" y="6519672"/>
            <a:ext cx="813816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750" b="1" i="0" dirty="0">
                <a:solidFill>
                  <a:srgbClr val="5E6D80"/>
                </a:solidFill>
                <a:latin typeface="Aptos"/>
              </a:rPr>
              <a:t>CMR HACKFEST </a:t>
            </a:r>
            <a:r>
              <a:rPr lang="en-IN" sz="750" b="1" i="0" dirty="0">
                <a:solidFill>
                  <a:srgbClr val="5E6D80"/>
                </a:solidFill>
                <a:latin typeface="Aptos"/>
              </a:rPr>
              <a:t>4</a:t>
            </a:r>
            <a:r>
              <a:rPr sz="750" b="1" i="0" dirty="0">
                <a:solidFill>
                  <a:srgbClr val="5E6D80"/>
                </a:solidFill>
                <a:latin typeface="Aptos"/>
              </a:rPr>
              <a:t>.0  • </a:t>
            </a:r>
            <a:r>
              <a:rPr lang="en-IN" sz="750" b="1" dirty="0">
                <a:solidFill>
                  <a:srgbClr val="5E6D80"/>
                </a:solidFill>
                <a:latin typeface="Aptos"/>
              </a:rPr>
              <a:t>IDEA SUBMISSION TEMPLATE</a:t>
            </a:r>
            <a:endParaRPr sz="750" b="1" i="0" dirty="0">
              <a:solidFill>
                <a:srgbClr val="5E6D8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0F2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42415"/>
            <a:ext cx="12191695" cy="41148"/>
          </a:xfrm>
          <a:prstGeom prst="rect">
            <a:avLst/>
          </a:prstGeom>
          <a:solidFill>
            <a:srgbClr val="00B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38912" y="182880"/>
            <a:ext cx="896112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1" i="0">
                <a:solidFill>
                  <a:srgbClr val="FFFFFF"/>
                </a:solidFill>
                <a:latin typeface="Aptos"/>
              </a:rPr>
              <a:t>04  |  Proposed Solution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0936"/>
            <a:ext cx="97840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i="0">
                <a:solidFill>
                  <a:srgbClr val="C5DCF3"/>
                </a:solidFill>
                <a:latin typeface="Aptos"/>
              </a:rPr>
              <a:t>Describe the idea and how it addresses the identified gaps.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510528"/>
            <a:ext cx="16459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1" i="0">
                <a:solidFill>
                  <a:srgbClr val="1C5CA0"/>
                </a:solidFill>
                <a:latin typeface="Aptos"/>
              </a:rPr>
              <a:t>SLIDE 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1481328"/>
            <a:ext cx="6583680" cy="41605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594360" y="1481328"/>
            <a:ext cx="68580" cy="4160520"/>
          </a:xfrm>
          <a:prstGeom prst="rect">
            <a:avLst/>
          </a:prstGeom>
          <a:solidFill>
            <a:srgbClr val="00B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24129" y="1609343"/>
            <a:ext cx="623620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 dirty="0">
                <a:solidFill>
                  <a:srgbClr val="0F2344"/>
                </a:solidFill>
                <a:latin typeface="Aptos"/>
              </a:rPr>
              <a:t>SOLUTION OVERVIEW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1956816"/>
            <a:ext cx="62179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1">
                <a:solidFill>
                  <a:srgbClr val="5E6D80"/>
                </a:solidFill>
                <a:latin typeface="Aptos"/>
              </a:rPr>
              <a:t>Explain the concept, main features, user journey, and expected outcome.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06640" y="1481328"/>
            <a:ext cx="4160520" cy="1874519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406640" y="1481328"/>
            <a:ext cx="68580" cy="1874519"/>
          </a:xfrm>
          <a:prstGeom prst="rect">
            <a:avLst/>
          </a:prstGeom>
          <a:solidFill>
            <a:srgbClr val="1C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589519" y="1600200"/>
            <a:ext cx="381304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 dirty="0">
                <a:solidFill>
                  <a:srgbClr val="0F2344"/>
                </a:solidFill>
                <a:latin typeface="Aptos"/>
              </a:rPr>
              <a:t>KEY INNOVATION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9519" y="1956816"/>
            <a:ext cx="3794759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1" dirty="0">
                <a:solidFill>
                  <a:srgbClr val="5E6D80"/>
                </a:solidFill>
                <a:latin typeface="Aptos"/>
              </a:rPr>
              <a:t>What is new, different, or better about your approach?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406640" y="3657600"/>
            <a:ext cx="4160520" cy="198424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7" name="Rectangle 26"/>
          <p:cNvSpPr/>
          <p:nvPr/>
        </p:nvSpPr>
        <p:spPr>
          <a:xfrm>
            <a:off x="7406640" y="3657600"/>
            <a:ext cx="68580" cy="1984248"/>
          </a:xfrm>
          <a:prstGeom prst="rect">
            <a:avLst/>
          </a:prstGeom>
          <a:solidFill>
            <a:srgbClr val="00B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589519" y="3776472"/>
            <a:ext cx="381304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0F2344"/>
                </a:solidFill>
                <a:latin typeface="Aptos"/>
              </a:rPr>
              <a:t>EXPECTED IMPACT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9519" y="4133087"/>
            <a:ext cx="3794759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1">
                <a:solidFill>
                  <a:srgbClr val="5E6D80"/>
                </a:solidFill>
                <a:latin typeface="Aptos"/>
              </a:rPr>
              <a:t>Describe the benefits and how success could be measured.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99F5E09-6495-29A8-B185-3A9953045C10}"/>
              </a:ext>
            </a:extLst>
          </p:cNvPr>
          <p:cNvSpPr txBox="1"/>
          <p:nvPr/>
        </p:nvSpPr>
        <p:spPr>
          <a:xfrm>
            <a:off x="438912" y="6519672"/>
            <a:ext cx="813816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750" b="1" i="0" dirty="0">
                <a:solidFill>
                  <a:srgbClr val="5E6D80"/>
                </a:solidFill>
                <a:latin typeface="Aptos"/>
              </a:rPr>
              <a:t>CMR HACKFEST </a:t>
            </a:r>
            <a:r>
              <a:rPr lang="en-IN" sz="750" b="1" i="0" dirty="0">
                <a:solidFill>
                  <a:srgbClr val="5E6D80"/>
                </a:solidFill>
                <a:latin typeface="Aptos"/>
              </a:rPr>
              <a:t>4</a:t>
            </a:r>
            <a:r>
              <a:rPr sz="750" b="1" i="0" dirty="0">
                <a:solidFill>
                  <a:srgbClr val="5E6D80"/>
                </a:solidFill>
                <a:latin typeface="Aptos"/>
              </a:rPr>
              <a:t>.0  • </a:t>
            </a:r>
            <a:r>
              <a:rPr lang="en-IN" sz="750" b="1" dirty="0">
                <a:solidFill>
                  <a:srgbClr val="5E6D80"/>
                </a:solidFill>
                <a:latin typeface="Aptos"/>
              </a:rPr>
              <a:t>IDEA SUBMISSION TEMPLATE</a:t>
            </a:r>
            <a:endParaRPr sz="750" b="1" i="0" dirty="0">
              <a:solidFill>
                <a:srgbClr val="5E6D8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0F2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42415"/>
            <a:ext cx="12191695" cy="41148"/>
          </a:xfrm>
          <a:prstGeom prst="rect">
            <a:avLst/>
          </a:prstGeom>
          <a:solidFill>
            <a:srgbClr val="00B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38912" y="182880"/>
            <a:ext cx="8961120" cy="3539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2300" b="1" i="0" dirty="0">
                <a:solidFill>
                  <a:srgbClr val="FFFFFF"/>
                </a:solidFill>
                <a:latin typeface="Aptos"/>
              </a:rPr>
              <a:t>05  | </a:t>
            </a:r>
            <a:r>
              <a:rPr lang="en-IN" sz="2000" b="1" spc="-20" dirty="0">
                <a:solidFill>
                  <a:schemeClr val="bg1"/>
                </a:solidFill>
              </a:rPr>
              <a:t>TECHNICAL</a:t>
            </a:r>
            <a:r>
              <a:rPr lang="en-IN" sz="2000" b="1" spc="-295" dirty="0">
                <a:solidFill>
                  <a:schemeClr val="bg1"/>
                </a:solidFill>
              </a:rPr>
              <a:t>  </a:t>
            </a:r>
            <a:r>
              <a:rPr lang="en-IN" sz="2000" b="1" spc="-10" dirty="0">
                <a:solidFill>
                  <a:schemeClr val="bg1"/>
                </a:solidFill>
              </a:rPr>
              <a:t>APPROACH</a:t>
            </a:r>
            <a:endParaRPr sz="2300" b="1" i="0" dirty="0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630936"/>
            <a:ext cx="97840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i="0">
                <a:solidFill>
                  <a:srgbClr val="C5DCF3"/>
                </a:solidFill>
                <a:latin typeface="Aptos"/>
              </a:rPr>
              <a:t>Show the building blocks required to implement the solution.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510528"/>
            <a:ext cx="16459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1" i="0">
                <a:solidFill>
                  <a:srgbClr val="1C5CA0"/>
                </a:solidFill>
                <a:latin typeface="Aptos"/>
              </a:rPr>
              <a:t>SLIDE 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59" y="1481327"/>
            <a:ext cx="5440679" cy="4334257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594360" y="1481327"/>
            <a:ext cx="69752" cy="4334257"/>
          </a:xfrm>
          <a:prstGeom prst="rect">
            <a:avLst/>
          </a:prstGeom>
          <a:solidFill>
            <a:srgbClr val="1C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04335" y="1659969"/>
            <a:ext cx="5087267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600" b="1" spc="-10" dirty="0">
                <a:uFill>
                  <a:solidFill>
                    <a:srgbClr val="000000"/>
                  </a:solidFill>
                </a:uFill>
                <a:latin typeface="Aptos" panose="020B0004020202020204" pitchFamily="34" charset="0"/>
                <a:cs typeface="Calibri"/>
              </a:rPr>
              <a:t>TECHNOLOGIES USED</a:t>
            </a:r>
            <a:endParaRPr lang="en-US" sz="1600" dirty="0">
              <a:latin typeface="Aptos" panose="020B0004020202020204" pitchFamily="34" charset="0"/>
              <a:cs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13635" y="1956816"/>
            <a:ext cx="5068666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lang="en-US" sz="1050" dirty="0">
                <a:latin typeface="Arial" pitchFamily="34" charset="0"/>
                <a:cs typeface="Arial" pitchFamily="34" charset="0"/>
              </a:rPr>
              <a:t>Programming languages, frameworks, Hardware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1481328"/>
            <a:ext cx="5349240" cy="433425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217920" y="1481328"/>
            <a:ext cx="68580" cy="4334256"/>
          </a:xfrm>
          <a:prstGeom prst="rect">
            <a:avLst/>
          </a:prstGeom>
          <a:solidFill>
            <a:srgbClr val="00B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12818" y="1833705"/>
            <a:ext cx="51663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600" b="1" dirty="0">
                <a:latin typeface="Aptos" panose="020B0004020202020204" pitchFamily="34" charset="0"/>
                <a:cs typeface="Arial" pitchFamily="34" charset="0"/>
              </a:rPr>
              <a:t>METHODOLOGY AND PROCESS FOR IMPLEMENTATION</a:t>
            </a:r>
            <a:endParaRPr lang="en-US" sz="1500" b="1" i="0" dirty="0">
              <a:solidFill>
                <a:srgbClr val="0F2344"/>
              </a:solidFill>
              <a:latin typeface="Aptos" panose="020B00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00800" y="2079926"/>
            <a:ext cx="4983479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1050" dirty="0">
                <a:latin typeface="Arial" pitchFamily="34" charset="0"/>
                <a:cs typeface="Arial" pitchFamily="34" charset="0"/>
              </a:rPr>
              <a:t>Flow Charts/Images/ working prototype</a:t>
            </a:r>
            <a:endParaRPr sz="1050" b="0" i="1" dirty="0">
              <a:solidFill>
                <a:srgbClr val="5E6D80"/>
              </a:solidFill>
              <a:latin typeface="Apto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52C0138-387B-5FB1-E1AC-38E86CBF7153}"/>
              </a:ext>
            </a:extLst>
          </p:cNvPr>
          <p:cNvSpPr txBox="1"/>
          <p:nvPr/>
        </p:nvSpPr>
        <p:spPr>
          <a:xfrm>
            <a:off x="438912" y="6519672"/>
            <a:ext cx="813816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750" b="1" i="0" dirty="0">
                <a:solidFill>
                  <a:srgbClr val="5E6D80"/>
                </a:solidFill>
                <a:latin typeface="Aptos"/>
              </a:rPr>
              <a:t>CMR HACKFEST </a:t>
            </a:r>
            <a:r>
              <a:rPr lang="en-IN" sz="750" b="1" i="0" dirty="0">
                <a:solidFill>
                  <a:srgbClr val="5E6D80"/>
                </a:solidFill>
                <a:latin typeface="Aptos"/>
              </a:rPr>
              <a:t>4</a:t>
            </a:r>
            <a:r>
              <a:rPr sz="750" b="1" i="0" dirty="0">
                <a:solidFill>
                  <a:srgbClr val="5E6D80"/>
                </a:solidFill>
                <a:latin typeface="Aptos"/>
              </a:rPr>
              <a:t>.0  • </a:t>
            </a:r>
            <a:r>
              <a:rPr lang="en-IN" sz="750" b="1" dirty="0">
                <a:solidFill>
                  <a:srgbClr val="5E6D80"/>
                </a:solidFill>
                <a:latin typeface="Aptos"/>
              </a:rPr>
              <a:t>IDEA SUBMISSION TEMPLATE</a:t>
            </a:r>
            <a:endParaRPr sz="750" b="1" i="0" dirty="0">
              <a:solidFill>
                <a:srgbClr val="5E6D8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0F2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42415"/>
            <a:ext cx="12191695" cy="41148"/>
          </a:xfrm>
          <a:prstGeom prst="rect">
            <a:avLst/>
          </a:prstGeom>
          <a:solidFill>
            <a:srgbClr val="00B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38912" y="182880"/>
            <a:ext cx="896112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1" i="0">
                <a:solidFill>
                  <a:srgbClr val="FFFFFF"/>
                </a:solidFill>
                <a:latin typeface="Aptos"/>
              </a:rPr>
              <a:t>07  |  Market Potential &amp; Feasibility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0936"/>
            <a:ext cx="97840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i="0">
                <a:solidFill>
                  <a:srgbClr val="C5DCF3"/>
                </a:solidFill>
                <a:latin typeface="Aptos"/>
              </a:rPr>
              <a:t>Demonstrate who benefits and whether the solution can be implemented.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510528"/>
            <a:ext cx="164592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1" i="0" dirty="0">
                <a:solidFill>
                  <a:srgbClr val="1C5CA0"/>
                </a:solidFill>
                <a:latin typeface="Aptos"/>
              </a:rPr>
              <a:t>SLIDE </a:t>
            </a:r>
            <a:r>
              <a:rPr lang="en-IN" sz="750" b="1" i="0" dirty="0">
                <a:solidFill>
                  <a:srgbClr val="1C5CA0"/>
                </a:solidFill>
                <a:latin typeface="Aptos"/>
              </a:rPr>
              <a:t>7</a:t>
            </a:r>
            <a:endParaRPr sz="750" b="1" i="0" dirty="0">
              <a:solidFill>
                <a:srgbClr val="1C5CA0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4360" y="1481328"/>
            <a:ext cx="5349240" cy="41605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594360" y="1481328"/>
            <a:ext cx="68580" cy="4160520"/>
          </a:xfrm>
          <a:prstGeom prst="rect">
            <a:avLst/>
          </a:prstGeom>
          <a:solidFill>
            <a:srgbClr val="1C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98982" y="1589465"/>
            <a:ext cx="500176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 dirty="0">
                <a:solidFill>
                  <a:srgbClr val="0F2344"/>
                </a:solidFill>
                <a:latin typeface="Aptos"/>
              </a:rPr>
              <a:t>MARKET POTENTIAL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1956816"/>
            <a:ext cx="4983479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1">
                <a:solidFill>
                  <a:srgbClr val="5E6D80"/>
                </a:solidFill>
                <a:latin typeface="Aptos"/>
              </a:rPr>
              <a:t>Target users, customer segments, size of need, demand, alternatives, scalability, and adoption.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17920" y="1481328"/>
            <a:ext cx="5349240" cy="41605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1" name="Rectangle 20"/>
          <p:cNvSpPr/>
          <p:nvPr/>
        </p:nvSpPr>
        <p:spPr>
          <a:xfrm>
            <a:off x="6217920" y="1481328"/>
            <a:ext cx="68580" cy="4160520"/>
          </a:xfrm>
          <a:prstGeom prst="rect">
            <a:avLst/>
          </a:prstGeom>
          <a:solidFill>
            <a:srgbClr val="00B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60820" y="1600200"/>
            <a:ext cx="500176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 dirty="0">
                <a:solidFill>
                  <a:srgbClr val="0F2344"/>
                </a:solidFill>
                <a:latin typeface="Aptos"/>
              </a:rPr>
              <a:t>FEASIBILITY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1956816"/>
            <a:ext cx="4983479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50" b="0" i="1">
                <a:solidFill>
                  <a:srgbClr val="5E6D80"/>
                </a:solidFill>
                <a:latin typeface="Aptos"/>
              </a:rPr>
              <a:t>Technical readiness, resources, skills, cost estimate, implementation timeline, risks, and constraints.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2C835D1-AE57-E154-1E63-157B5909FCF8}"/>
              </a:ext>
            </a:extLst>
          </p:cNvPr>
          <p:cNvSpPr txBox="1"/>
          <p:nvPr/>
        </p:nvSpPr>
        <p:spPr>
          <a:xfrm>
            <a:off x="438912" y="6519672"/>
            <a:ext cx="813816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750" b="1" i="0" dirty="0">
                <a:solidFill>
                  <a:srgbClr val="5E6D80"/>
                </a:solidFill>
                <a:latin typeface="Aptos"/>
              </a:rPr>
              <a:t>CMR HACKFEST </a:t>
            </a:r>
            <a:r>
              <a:rPr lang="en-IN" sz="750" b="1" i="0" dirty="0">
                <a:solidFill>
                  <a:srgbClr val="5E6D80"/>
                </a:solidFill>
                <a:latin typeface="Aptos"/>
              </a:rPr>
              <a:t>4</a:t>
            </a:r>
            <a:r>
              <a:rPr sz="750" b="1" i="0" dirty="0">
                <a:solidFill>
                  <a:srgbClr val="5E6D80"/>
                </a:solidFill>
                <a:latin typeface="Aptos"/>
              </a:rPr>
              <a:t>.0  • </a:t>
            </a:r>
            <a:r>
              <a:rPr lang="en-IN" sz="750" b="1" dirty="0">
                <a:solidFill>
                  <a:srgbClr val="5E6D80"/>
                </a:solidFill>
                <a:latin typeface="Aptos"/>
              </a:rPr>
              <a:t>IDEA SUBMISSION TEMPLATE</a:t>
            </a:r>
            <a:endParaRPr sz="750" b="1" i="0" dirty="0">
              <a:solidFill>
                <a:srgbClr val="5E6D8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0F23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042415"/>
            <a:ext cx="12191695" cy="41148"/>
          </a:xfrm>
          <a:prstGeom prst="rect">
            <a:avLst/>
          </a:prstGeom>
          <a:solidFill>
            <a:srgbClr val="00B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38912" y="182880"/>
            <a:ext cx="896112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300" b="1" i="0">
                <a:solidFill>
                  <a:srgbClr val="FFFFFF"/>
                </a:solidFill>
                <a:latin typeface="Aptos"/>
              </a:rPr>
              <a:t>08  |  References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30936"/>
            <a:ext cx="97840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000" b="0" i="0" dirty="0">
                <a:solidFill>
                  <a:srgbClr val="C5DCF3"/>
                </a:solidFill>
                <a:latin typeface="Aptos"/>
              </a:rPr>
              <a:t>Cite credible sources used to understand the problem and design the solution.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510528"/>
            <a:ext cx="164592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0"/>
              </a:spcAft>
            </a:pPr>
            <a:r>
              <a:rPr sz="750" b="1" i="0" dirty="0">
                <a:solidFill>
                  <a:srgbClr val="1C5CA0"/>
                </a:solidFill>
                <a:latin typeface="Aptos"/>
              </a:rPr>
              <a:t>SLIDE </a:t>
            </a:r>
            <a:r>
              <a:rPr lang="en-IN" sz="750" b="1" i="0" dirty="0">
                <a:solidFill>
                  <a:srgbClr val="1C5CA0"/>
                </a:solidFill>
                <a:latin typeface="Aptos"/>
              </a:rPr>
              <a:t>8</a:t>
            </a:r>
            <a:endParaRPr sz="750" b="1" i="0" dirty="0">
              <a:solidFill>
                <a:srgbClr val="1C5CA0"/>
              </a:solidFill>
              <a:latin typeface="Aptos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4360" y="1481328"/>
            <a:ext cx="10972800" cy="10515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594360" y="1481328"/>
            <a:ext cx="68580" cy="1051560"/>
          </a:xfrm>
          <a:prstGeom prst="rect">
            <a:avLst/>
          </a:prstGeom>
          <a:solidFill>
            <a:srgbClr val="1C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77240" y="1600200"/>
            <a:ext cx="1062532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0F2344"/>
                </a:solidFill>
                <a:latin typeface="Aptos"/>
              </a:rPr>
              <a:t>REFERENCE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1956816"/>
            <a:ext cx="1060704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IN" sz="1050" b="0" i="1" dirty="0">
                <a:solidFill>
                  <a:srgbClr val="5E6D80"/>
                </a:solidFill>
                <a:latin typeface="Aptos"/>
              </a:rPr>
              <a:t>Link</a:t>
            </a:r>
            <a:endParaRPr sz="1050" b="0" i="1" dirty="0">
              <a:solidFill>
                <a:srgbClr val="5E6D80"/>
              </a:solidFill>
              <a:latin typeface="Apto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94360" y="2724912"/>
            <a:ext cx="10972800" cy="10515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94360" y="2724912"/>
            <a:ext cx="68580" cy="1051560"/>
          </a:xfrm>
          <a:prstGeom prst="rect">
            <a:avLst/>
          </a:prstGeom>
          <a:solidFill>
            <a:srgbClr val="00B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77240" y="2843784"/>
            <a:ext cx="1062532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0F2344"/>
                </a:solidFill>
                <a:latin typeface="Aptos"/>
              </a:rPr>
              <a:t>REFERENCE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3200400"/>
            <a:ext cx="1060704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IN" sz="1050" b="0" i="1" dirty="0">
                <a:solidFill>
                  <a:srgbClr val="5E6D80"/>
                </a:solidFill>
                <a:latin typeface="Aptos"/>
              </a:rPr>
              <a:t>Link</a:t>
            </a:r>
            <a:endParaRPr sz="1050" b="0" i="1" dirty="0">
              <a:solidFill>
                <a:srgbClr val="5E6D80"/>
              </a:solidFill>
              <a:latin typeface="Aptos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94360" y="3968496"/>
            <a:ext cx="10972800" cy="10515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94360" y="3968496"/>
            <a:ext cx="68580" cy="1051560"/>
          </a:xfrm>
          <a:prstGeom prst="rect">
            <a:avLst/>
          </a:prstGeom>
          <a:solidFill>
            <a:srgbClr val="1C5C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77240" y="4087368"/>
            <a:ext cx="1062532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0F2344"/>
                </a:solidFill>
                <a:latin typeface="Aptos"/>
              </a:rPr>
              <a:t>REFERENCE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4443983"/>
            <a:ext cx="1060704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IN" sz="1050" i="1" dirty="0">
                <a:solidFill>
                  <a:srgbClr val="5E6D80"/>
                </a:solidFill>
                <a:latin typeface="Aptos"/>
              </a:rPr>
              <a:t>L</a:t>
            </a:r>
            <a:r>
              <a:rPr lang="en-IN" sz="1050" b="0" i="1" dirty="0">
                <a:solidFill>
                  <a:srgbClr val="5E6D80"/>
                </a:solidFill>
                <a:latin typeface="Aptos"/>
              </a:rPr>
              <a:t>ink</a:t>
            </a:r>
            <a:endParaRPr sz="1050" b="0" i="1" dirty="0">
              <a:solidFill>
                <a:srgbClr val="5E6D80"/>
              </a:solidFill>
              <a:latin typeface="Aptos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94360" y="5212080"/>
            <a:ext cx="10972800" cy="8229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0DC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94360" y="5212080"/>
            <a:ext cx="68580" cy="822960"/>
          </a:xfrm>
          <a:prstGeom prst="rect">
            <a:avLst/>
          </a:prstGeom>
          <a:solidFill>
            <a:srgbClr val="00B2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77240" y="5330952"/>
            <a:ext cx="10625328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500" b="1" i="0">
                <a:solidFill>
                  <a:srgbClr val="0F2344"/>
                </a:solidFill>
                <a:latin typeface="Aptos"/>
              </a:rPr>
              <a:t>REFERENCE 4 (OPTIONAL)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5687568"/>
            <a:ext cx="1060704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lang="en-IN" sz="1050" i="1" dirty="0">
                <a:solidFill>
                  <a:srgbClr val="5E6D80"/>
                </a:solidFill>
                <a:latin typeface="Aptos"/>
              </a:rPr>
              <a:t>L</a:t>
            </a:r>
            <a:r>
              <a:rPr lang="en-IN" sz="1050" b="0" i="1" dirty="0">
                <a:solidFill>
                  <a:srgbClr val="5E6D80"/>
                </a:solidFill>
                <a:latin typeface="Aptos"/>
              </a:rPr>
              <a:t>ink</a:t>
            </a:r>
            <a:endParaRPr sz="1050" b="0" i="1" dirty="0">
              <a:solidFill>
                <a:srgbClr val="5E6D80"/>
              </a:solidFill>
              <a:latin typeface="Apto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4CC8BAE-9414-E278-D423-E9907343BF2F}"/>
              </a:ext>
            </a:extLst>
          </p:cNvPr>
          <p:cNvSpPr txBox="1"/>
          <p:nvPr/>
        </p:nvSpPr>
        <p:spPr>
          <a:xfrm>
            <a:off x="438912" y="6519672"/>
            <a:ext cx="8138160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750" b="1" i="0" dirty="0">
                <a:solidFill>
                  <a:srgbClr val="5E6D80"/>
                </a:solidFill>
                <a:latin typeface="Aptos"/>
              </a:rPr>
              <a:t>CMR HACKFEST </a:t>
            </a:r>
            <a:r>
              <a:rPr lang="en-IN" sz="750" b="1" i="0" dirty="0">
                <a:solidFill>
                  <a:srgbClr val="5E6D80"/>
                </a:solidFill>
                <a:latin typeface="Aptos"/>
              </a:rPr>
              <a:t>4</a:t>
            </a:r>
            <a:r>
              <a:rPr sz="750" b="1" i="0" dirty="0">
                <a:solidFill>
                  <a:srgbClr val="5E6D80"/>
                </a:solidFill>
                <a:latin typeface="Aptos"/>
              </a:rPr>
              <a:t>.0  • </a:t>
            </a:r>
            <a:r>
              <a:rPr lang="en-IN" sz="750" b="1" dirty="0">
                <a:solidFill>
                  <a:srgbClr val="5E6D80"/>
                </a:solidFill>
                <a:latin typeface="Aptos"/>
              </a:rPr>
              <a:t>IDEA SUBMISSION TEMPLATE</a:t>
            </a:r>
            <a:endParaRPr sz="750" b="1" i="0" dirty="0">
              <a:solidFill>
                <a:srgbClr val="5E6D80"/>
              </a:solidFill>
              <a:latin typeface="Apto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485</Words>
  <Application>Microsoft Office PowerPoint</Application>
  <PresentationFormat>Widescreen</PresentationFormat>
  <Paragraphs>81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Emmanuel Ministries</dc:creator>
  <cp:keywords/>
  <dc:description>generated using python-pptx</dc:description>
  <cp:lastModifiedBy>Suersh Ram Bethapudi</cp:lastModifiedBy>
  <cp:revision>7</cp:revision>
  <dcterms:created xsi:type="dcterms:W3CDTF">2013-01-27T09:14:16Z</dcterms:created>
  <dcterms:modified xsi:type="dcterms:W3CDTF">2026-10-27T11:54:21Z</dcterms:modified>
  <cp:category/>
</cp:coreProperties>
</file>